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7" d="100"/>
          <a:sy n="107" d="100"/>
        </p:scale>
        <p:origin x="-10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D35BF-A70B-40C0-9DA7-189880FFEF47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35409-22D6-4ECB-B4DA-63CB094535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4463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3521104-67A3-4006-AEDF-F2AA3B073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Češki izumi i izumitelji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00974E6F-0FC4-4C70-8DDE-9B779E02D7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4908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B82EDE3-6039-4CF5-BDEC-B469B3D5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87" y="583163"/>
            <a:ext cx="7153501" cy="1600200"/>
          </a:xfrm>
        </p:spPr>
        <p:txBody>
          <a:bodyPr/>
          <a:lstStyle/>
          <a:p>
            <a:r>
              <a:rPr lang="hr-HR" b="1" dirty="0">
                <a:solidFill>
                  <a:srgbClr val="FFCC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Joseph Ludwig Franz </a:t>
            </a:r>
            <a:r>
              <a:rPr lang="hr-HR" b="1" dirty="0" err="1">
                <a:solidFill>
                  <a:srgbClr val="FFCC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Ressel</a:t>
            </a:r>
            <a:r>
              <a:rPr lang="hr-HR" dirty="0">
                <a:solidFill>
                  <a:srgbClr val="FFCC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hr-HR" dirty="0">
              <a:solidFill>
                <a:srgbClr val="FFCC00"/>
              </a:solidFill>
            </a:endParaRP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35B0DE80-4BE6-4887-A56C-EB3A0A429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590" y="2332653"/>
            <a:ext cx="6862297" cy="3297853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(češki: Josef </a:t>
            </a:r>
            <a:r>
              <a:rPr lang="hr-HR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Ludvík</a:t>
            </a:r>
            <a:r>
              <a:rPr lang="hr-HR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hr-HR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František</a:t>
            </a:r>
            <a:r>
              <a:rPr lang="hr-HR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hr-HR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Ressel</a:t>
            </a:r>
            <a:r>
              <a:rPr lang="hr-HR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hr-HR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Chrudim</a:t>
            </a:r>
            <a:r>
              <a:rPr lang="hr-HR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Češka, 29. lipnja 1873. - Ljubljana, Slovenija), austrijsko-češki šumar i izumitelj, izumitelj brodskog propelera.</a:t>
            </a:r>
            <a:endParaRPr lang="hr-HR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6945A6D-4144-4510-9411-024AA5C3A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737" y="140941"/>
            <a:ext cx="4273769" cy="2848066"/>
          </a:xfrm>
          <a:prstGeom prst="rect">
            <a:avLst/>
          </a:prstGeom>
        </p:spPr>
      </p:pic>
      <p:sp>
        <p:nvSpPr>
          <p:cNvPr id="32" name="TekstniOkvir 31">
            <a:extLst>
              <a:ext uri="{FF2B5EF4-FFF2-40B4-BE49-F238E27FC236}">
                <a16:creationId xmlns:a16="http://schemas.microsoft.com/office/drawing/2014/main" xmlns="" id="{D1C6B127-9EDD-4B0C-9EA5-257BD10E2939}"/>
              </a:ext>
            </a:extLst>
          </p:cNvPr>
          <p:cNvSpPr txBox="1"/>
          <p:nvPr/>
        </p:nvSpPr>
        <p:spPr>
          <a:xfrm>
            <a:off x="7935284" y="2909624"/>
            <a:ext cx="386794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00" dirty="0"/>
              <a:t>Autor </a:t>
            </a:r>
            <a:r>
              <a:rPr lang="hr-HR" sz="1000" dirty="0" err="1"/>
              <a:t>special</a:t>
            </a:r>
            <a:r>
              <a:rPr lang="hr-HR" sz="1000" dirty="0"/>
              <a:t> </a:t>
            </a:r>
            <a:r>
              <a:rPr lang="hr-HR" sz="1000" dirty="0" err="1"/>
              <a:t>commission</a:t>
            </a:r>
            <a:r>
              <a:rPr lang="hr-HR" sz="1000" dirty="0"/>
              <a:t>(</a:t>
            </a:r>
            <a:r>
              <a:rPr lang="hr-HR" sz="1000" dirty="0" err="1"/>
              <a:t>of</a:t>
            </a:r>
            <a:r>
              <a:rPr lang="hr-HR" sz="1000" dirty="0"/>
              <a:t> </a:t>
            </a:r>
            <a:r>
              <a:rPr lang="hr-HR" sz="1000" dirty="0" err="1"/>
              <a:t>code</a:t>
            </a:r>
            <a:r>
              <a:rPr lang="hr-HR" sz="1000" dirty="0"/>
              <a:t>): SVG </a:t>
            </a:r>
            <a:r>
              <a:rPr lang="hr-HR" sz="1000" dirty="0" err="1"/>
              <a:t>version</a:t>
            </a:r>
            <a:r>
              <a:rPr lang="hr-HR" sz="1000" dirty="0"/>
              <a:t> </a:t>
            </a:r>
            <a:r>
              <a:rPr lang="hr-HR" sz="1000" dirty="0" err="1"/>
              <a:t>by</a:t>
            </a:r>
            <a:r>
              <a:rPr lang="hr-HR" sz="1000" dirty="0"/>
              <a:t> </a:t>
            </a:r>
            <a:r>
              <a:rPr lang="hr-HR" sz="1000" dirty="0" err="1"/>
              <a:t>cs</a:t>
            </a:r>
            <a:r>
              <a:rPr lang="hr-HR" sz="1000" dirty="0"/>
              <a:t>:-</a:t>
            </a:r>
            <a:r>
              <a:rPr lang="hr-HR" sz="1000" dirty="0" err="1"/>
              <a:t>xfi</a:t>
            </a:r>
            <a:r>
              <a:rPr lang="hr-HR" sz="1000" dirty="0"/>
              <a:t>-.</a:t>
            </a:r>
            <a:r>
              <a:rPr lang="hr-HR" sz="1000" dirty="0" err="1"/>
              <a:t>Colors</a:t>
            </a:r>
            <a:r>
              <a:rPr lang="hr-HR" sz="1000" dirty="0"/>
              <a:t> </a:t>
            </a:r>
            <a:r>
              <a:rPr lang="hr-HR" sz="1000" dirty="0" err="1"/>
              <a:t>according</a:t>
            </a:r>
            <a:r>
              <a:rPr lang="hr-HR" sz="1000" dirty="0"/>
              <a:t> to </a:t>
            </a:r>
            <a:r>
              <a:rPr lang="hr-HR" sz="1000" dirty="0" err="1"/>
              <a:t>Appendix</a:t>
            </a:r>
            <a:r>
              <a:rPr lang="hr-HR" sz="1000" dirty="0"/>
              <a:t> No. 3 </a:t>
            </a:r>
            <a:r>
              <a:rPr lang="hr-HR" sz="1000" dirty="0" err="1"/>
              <a:t>of</a:t>
            </a:r>
            <a:r>
              <a:rPr lang="hr-HR" sz="1000" dirty="0"/>
              <a:t> </a:t>
            </a:r>
            <a:r>
              <a:rPr lang="hr-HR" sz="1000" dirty="0" err="1"/>
              <a:t>czech</a:t>
            </a:r>
            <a:r>
              <a:rPr lang="hr-HR" sz="1000" dirty="0"/>
              <a:t> </a:t>
            </a:r>
            <a:r>
              <a:rPr lang="hr-HR" sz="1000" dirty="0" err="1"/>
              <a:t>legal</a:t>
            </a:r>
            <a:r>
              <a:rPr lang="hr-HR" sz="1000" dirty="0"/>
              <a:t> </a:t>
            </a:r>
            <a:r>
              <a:rPr lang="hr-HR" sz="1000" dirty="0" err="1"/>
              <a:t>Act</a:t>
            </a:r>
            <a:r>
              <a:rPr lang="hr-HR" sz="1000" dirty="0"/>
              <a:t> 3/1993. </a:t>
            </a:r>
            <a:r>
              <a:rPr lang="hr-HR" sz="1000" dirty="0" err="1"/>
              <a:t>cs:Zirland</a:t>
            </a:r>
            <a:r>
              <a:rPr lang="hr-HR" sz="1000" dirty="0"/>
              <a:t>. - -</a:t>
            </a:r>
            <a:r>
              <a:rPr lang="hr-HR" sz="1000" dirty="0" err="1"/>
              <a:t>xfi</a:t>
            </a:r>
            <a:r>
              <a:rPr lang="hr-HR" sz="1000" dirty="0"/>
              <a:t>-&amp;#039;s file-</a:t>
            </a:r>
            <a:r>
              <a:rPr lang="hr-HR" sz="1000" dirty="0" err="1"/>
              <a:t>xfi</a:t>
            </a:r>
            <a:r>
              <a:rPr lang="hr-HR" sz="1000" dirty="0"/>
              <a:t>-&amp;#039;s </a:t>
            </a:r>
            <a:r>
              <a:rPr lang="hr-HR" sz="1000" dirty="0" err="1"/>
              <a:t>codeZirland</a:t>
            </a:r>
            <a:r>
              <a:rPr lang="hr-HR" sz="1000" dirty="0"/>
              <a:t>&amp;#039;s </a:t>
            </a:r>
            <a:r>
              <a:rPr lang="hr-HR" sz="1000" dirty="0" err="1"/>
              <a:t>codes</a:t>
            </a:r>
            <a:r>
              <a:rPr lang="hr-HR" sz="1000" dirty="0"/>
              <a:t> </a:t>
            </a:r>
            <a:r>
              <a:rPr lang="hr-HR" sz="1000" dirty="0" err="1"/>
              <a:t>of</a:t>
            </a:r>
            <a:r>
              <a:rPr lang="hr-HR" sz="1000" dirty="0"/>
              <a:t> </a:t>
            </a:r>
            <a:r>
              <a:rPr lang="hr-HR" sz="1000" dirty="0" err="1"/>
              <a:t>colors</a:t>
            </a:r>
            <a:r>
              <a:rPr lang="hr-HR" sz="1000" dirty="0"/>
              <a:t>, Javno vlasništvo, https://commons.wikimedia.org/w/index.php?curid=432452</a:t>
            </a:r>
          </a:p>
        </p:txBody>
      </p:sp>
    </p:spTree>
    <p:extLst>
      <p:ext uri="{BB962C8B-B14F-4D97-AF65-F5344CB8AC3E}">
        <p14:creationId xmlns:p14="http://schemas.microsoft.com/office/powerpoint/2010/main" val="3117059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3D84E06-3D9C-4639-8561-252F0C3FD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FF00"/>
                </a:solidFill>
              </a:rPr>
              <a:t>Brodski propeler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B41785B-098A-4763-ABF0-2792F12AF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4802188" cy="1879600"/>
          </a:xfrm>
        </p:spPr>
        <p:txBody>
          <a:bodyPr>
            <a:normAutofit/>
          </a:bodyPr>
          <a:lstStyle/>
          <a:p>
            <a:r>
              <a:rPr lang="hr-HR" sz="2800" b="1" i="0" dirty="0">
                <a:solidFill>
                  <a:srgbClr val="FFFF00"/>
                </a:solidFill>
                <a:effectLst/>
                <a:latin typeface="Open Sans"/>
              </a:rPr>
              <a:t>Materijal za izradu: </a:t>
            </a:r>
            <a:r>
              <a:rPr lang="hr-HR" sz="2800" b="0" i="0" dirty="0">
                <a:solidFill>
                  <a:srgbClr val="FFFF00"/>
                </a:solidFill>
                <a:effectLst/>
                <a:latin typeface="Open Sans"/>
              </a:rPr>
              <a:t>mjed, bronca, aluminijske slitine te nehrđajući čelici, a u novije vrijeme i plastike.</a:t>
            </a:r>
            <a:endParaRPr lang="hr-HR" sz="2800" dirty="0">
              <a:solidFill>
                <a:srgbClr val="FFFF00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E45B3807-49D0-465F-BC08-82331958C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644" y="247390"/>
            <a:ext cx="6225233" cy="3890218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5062E97D-6A05-4E00-A244-D5A50C49ED46}"/>
              </a:ext>
            </a:extLst>
          </p:cNvPr>
          <p:cNvSpPr txBox="1"/>
          <p:nvPr/>
        </p:nvSpPr>
        <p:spPr>
          <a:xfrm>
            <a:off x="5759237" y="4114800"/>
            <a:ext cx="61068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Izvor fotografije:</a:t>
            </a:r>
          </a:p>
          <a:p>
            <a:r>
              <a:rPr lang="hr-HR" dirty="0"/>
              <a:t>CC BY-SA 3.0, https://commons.wikimedia.org/w/index.php?curid=208304</a:t>
            </a:r>
          </a:p>
        </p:txBody>
      </p:sp>
    </p:spTree>
    <p:extLst>
      <p:ext uri="{BB962C8B-B14F-4D97-AF65-F5344CB8AC3E}">
        <p14:creationId xmlns:p14="http://schemas.microsoft.com/office/powerpoint/2010/main" val="72053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B82EDE3-6039-4CF5-BDEC-B469B3D5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87" y="583163"/>
            <a:ext cx="7153501" cy="1600200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rgbClr val="FFCC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Jozef </a:t>
            </a:r>
            <a:r>
              <a:rPr lang="hr-HR" sz="3600" b="1" dirty="0" err="1">
                <a:solidFill>
                  <a:srgbClr val="FFCC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Bozek</a:t>
            </a:r>
            <a:r>
              <a:rPr lang="hr-HR" sz="3600" b="1" dirty="0">
                <a:solidFill>
                  <a:srgbClr val="FFCC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- Josef </a:t>
            </a:r>
            <a:r>
              <a:rPr lang="hr-HR" sz="3600" b="1" dirty="0" err="1">
                <a:solidFill>
                  <a:srgbClr val="FFCC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Božek</a:t>
            </a:r>
            <a:endParaRPr lang="hr-HR" sz="3600" b="1" dirty="0">
              <a:solidFill>
                <a:srgbClr val="FFCC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35B0DE80-4BE6-4887-A56C-EB3A0A429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590" y="2332653"/>
            <a:ext cx="7409694" cy="329785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jedan od pionira globalne auto industrije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bio je inženjer i izumitelj iz </a:t>
            </a:r>
            <a:r>
              <a:rPr lang="hr-HR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Cieszyn</a:t>
            </a:r>
            <a:r>
              <a:rPr lang="hr-HR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Šleske , u raznim izvorima označen kao češki ili poljski 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Smatra se jednim od utemeljitelja češke mehanike . Pustio je u rad jedan od prvih parnih strojeva u Češkoj 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Njegovi sinovi, </a:t>
            </a:r>
            <a:r>
              <a:rPr lang="hr-HR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František</a:t>
            </a:r>
            <a:r>
              <a:rPr lang="hr-HR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 </a:t>
            </a:r>
            <a:r>
              <a:rPr lang="hr-HR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Romuald</a:t>
            </a:r>
            <a:r>
              <a:rPr lang="hr-HR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također su postali izvrsni inženjeri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6945A6D-4144-4510-9411-024AA5C3A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284" y="174317"/>
            <a:ext cx="4046376" cy="2696530"/>
          </a:xfrm>
          <a:prstGeom prst="rect">
            <a:avLst/>
          </a:prstGeom>
        </p:spPr>
      </p:pic>
      <p:sp>
        <p:nvSpPr>
          <p:cNvPr id="32" name="TekstniOkvir 31">
            <a:extLst>
              <a:ext uri="{FF2B5EF4-FFF2-40B4-BE49-F238E27FC236}">
                <a16:creationId xmlns:a16="http://schemas.microsoft.com/office/drawing/2014/main" xmlns="" id="{D1C6B127-9EDD-4B0C-9EA5-257BD10E2939}"/>
              </a:ext>
            </a:extLst>
          </p:cNvPr>
          <p:cNvSpPr txBox="1"/>
          <p:nvPr/>
        </p:nvSpPr>
        <p:spPr>
          <a:xfrm>
            <a:off x="7935284" y="2909624"/>
            <a:ext cx="386794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00" dirty="0"/>
              <a:t>Autor </a:t>
            </a:r>
            <a:r>
              <a:rPr lang="hr-HR" sz="1000" dirty="0" err="1"/>
              <a:t>special</a:t>
            </a:r>
            <a:r>
              <a:rPr lang="hr-HR" sz="1000" dirty="0"/>
              <a:t> </a:t>
            </a:r>
            <a:r>
              <a:rPr lang="hr-HR" sz="1000" dirty="0" err="1"/>
              <a:t>commission</a:t>
            </a:r>
            <a:r>
              <a:rPr lang="hr-HR" sz="1000" dirty="0"/>
              <a:t>(</a:t>
            </a:r>
            <a:r>
              <a:rPr lang="hr-HR" sz="1000" dirty="0" err="1"/>
              <a:t>of</a:t>
            </a:r>
            <a:r>
              <a:rPr lang="hr-HR" sz="1000" dirty="0"/>
              <a:t> </a:t>
            </a:r>
            <a:r>
              <a:rPr lang="hr-HR" sz="1000" dirty="0" err="1"/>
              <a:t>code</a:t>
            </a:r>
            <a:r>
              <a:rPr lang="hr-HR" sz="1000" dirty="0"/>
              <a:t>): SVG </a:t>
            </a:r>
            <a:r>
              <a:rPr lang="hr-HR" sz="1000" dirty="0" err="1"/>
              <a:t>version</a:t>
            </a:r>
            <a:r>
              <a:rPr lang="hr-HR" sz="1000" dirty="0"/>
              <a:t> </a:t>
            </a:r>
            <a:r>
              <a:rPr lang="hr-HR" sz="1000" dirty="0" err="1"/>
              <a:t>by</a:t>
            </a:r>
            <a:r>
              <a:rPr lang="hr-HR" sz="1000" dirty="0"/>
              <a:t> </a:t>
            </a:r>
            <a:r>
              <a:rPr lang="hr-HR" sz="1000" dirty="0" err="1"/>
              <a:t>cs</a:t>
            </a:r>
            <a:r>
              <a:rPr lang="hr-HR" sz="1000" dirty="0"/>
              <a:t>:-</a:t>
            </a:r>
            <a:r>
              <a:rPr lang="hr-HR" sz="1000" dirty="0" err="1"/>
              <a:t>xfi</a:t>
            </a:r>
            <a:r>
              <a:rPr lang="hr-HR" sz="1000" dirty="0"/>
              <a:t>-.</a:t>
            </a:r>
            <a:r>
              <a:rPr lang="hr-HR" sz="1000" dirty="0" err="1"/>
              <a:t>Colors</a:t>
            </a:r>
            <a:r>
              <a:rPr lang="hr-HR" sz="1000" dirty="0"/>
              <a:t> </a:t>
            </a:r>
            <a:r>
              <a:rPr lang="hr-HR" sz="1000" dirty="0" err="1"/>
              <a:t>according</a:t>
            </a:r>
            <a:r>
              <a:rPr lang="hr-HR" sz="1000" dirty="0"/>
              <a:t> to </a:t>
            </a:r>
            <a:r>
              <a:rPr lang="hr-HR" sz="1000" dirty="0" err="1"/>
              <a:t>Appendix</a:t>
            </a:r>
            <a:r>
              <a:rPr lang="hr-HR" sz="1000" dirty="0"/>
              <a:t> No. 3 </a:t>
            </a:r>
            <a:r>
              <a:rPr lang="hr-HR" sz="1000" dirty="0" err="1"/>
              <a:t>of</a:t>
            </a:r>
            <a:r>
              <a:rPr lang="hr-HR" sz="1000" dirty="0"/>
              <a:t> </a:t>
            </a:r>
            <a:r>
              <a:rPr lang="hr-HR" sz="1000" dirty="0" err="1"/>
              <a:t>czech</a:t>
            </a:r>
            <a:r>
              <a:rPr lang="hr-HR" sz="1000" dirty="0"/>
              <a:t> </a:t>
            </a:r>
            <a:r>
              <a:rPr lang="hr-HR" sz="1000" dirty="0" err="1"/>
              <a:t>legal</a:t>
            </a:r>
            <a:r>
              <a:rPr lang="hr-HR" sz="1000" dirty="0"/>
              <a:t> </a:t>
            </a:r>
            <a:r>
              <a:rPr lang="hr-HR" sz="1000" dirty="0" err="1"/>
              <a:t>Act</a:t>
            </a:r>
            <a:r>
              <a:rPr lang="hr-HR" sz="1000" dirty="0"/>
              <a:t> 3/1993. </a:t>
            </a:r>
            <a:r>
              <a:rPr lang="hr-HR" sz="1000" dirty="0" err="1"/>
              <a:t>cs:Zirland</a:t>
            </a:r>
            <a:r>
              <a:rPr lang="hr-HR" sz="1000" dirty="0"/>
              <a:t>. - -</a:t>
            </a:r>
            <a:r>
              <a:rPr lang="hr-HR" sz="1000" dirty="0" err="1"/>
              <a:t>xfi</a:t>
            </a:r>
            <a:r>
              <a:rPr lang="hr-HR" sz="1000" dirty="0"/>
              <a:t>-&amp;#039;s file-</a:t>
            </a:r>
            <a:r>
              <a:rPr lang="hr-HR" sz="1000" dirty="0" err="1"/>
              <a:t>xfi</a:t>
            </a:r>
            <a:r>
              <a:rPr lang="hr-HR" sz="1000" dirty="0"/>
              <a:t>-&amp;#039;s </a:t>
            </a:r>
            <a:r>
              <a:rPr lang="hr-HR" sz="1000" dirty="0" err="1"/>
              <a:t>codeZirland</a:t>
            </a:r>
            <a:r>
              <a:rPr lang="hr-HR" sz="1000" dirty="0"/>
              <a:t>&amp;#039;s </a:t>
            </a:r>
            <a:r>
              <a:rPr lang="hr-HR" sz="1000" dirty="0" err="1"/>
              <a:t>codes</a:t>
            </a:r>
            <a:r>
              <a:rPr lang="hr-HR" sz="1000" dirty="0"/>
              <a:t> </a:t>
            </a:r>
            <a:r>
              <a:rPr lang="hr-HR" sz="1000" dirty="0" err="1"/>
              <a:t>of</a:t>
            </a:r>
            <a:r>
              <a:rPr lang="hr-HR" sz="1000" dirty="0"/>
              <a:t> </a:t>
            </a:r>
            <a:r>
              <a:rPr lang="hr-HR" sz="1000" dirty="0" err="1"/>
              <a:t>colors</a:t>
            </a:r>
            <a:r>
              <a:rPr lang="hr-HR" sz="1000" dirty="0"/>
              <a:t>, Javno vlasništvo, https://commons.wikimedia.org/w/index.php?curid=432452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42126BB-EF4E-400A-B461-8EF6419EA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7306" y="4208804"/>
            <a:ext cx="1750911" cy="215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52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096FDF0-2492-4EE5-9813-C3B5F7434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223CA784-B54E-444E-BDC5-8A1FEB908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922" y="4105470"/>
            <a:ext cx="8535988" cy="1879600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tx1"/>
                </a:solidFill>
              </a:rPr>
              <a:t>Replika </a:t>
            </a:r>
            <a:r>
              <a:rPr lang="hr-HR" sz="3200" dirty="0" err="1">
                <a:solidFill>
                  <a:schemeClr val="tx1"/>
                </a:solidFill>
              </a:rPr>
              <a:t>Božekovog</a:t>
            </a:r>
            <a:r>
              <a:rPr lang="hr-HR" sz="3200" dirty="0">
                <a:solidFill>
                  <a:schemeClr val="tx1"/>
                </a:solidFill>
              </a:rPr>
              <a:t> parnog automobila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CF977BC-33FE-412A-8C3A-225D31680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085" y="587830"/>
            <a:ext cx="4486042" cy="362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09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B82EDE3-6039-4CF5-BDEC-B469B3D5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87" y="583163"/>
            <a:ext cx="7153501" cy="1600200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Karel Souček, </a:t>
            </a:r>
            <a:endParaRPr lang="hr-HR" b="1" dirty="0">
              <a:solidFill>
                <a:srgbClr val="FFCC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35B0DE80-4BE6-4887-A56C-EB3A0A429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589" y="2332653"/>
            <a:ext cx="7927945" cy="435103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 bačvi se </a:t>
            </a:r>
            <a:r>
              <a:rPr lang="hr-HR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supstio</a:t>
            </a:r>
            <a:r>
              <a:rPr lang="hr-HR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niz </a:t>
            </a:r>
            <a:r>
              <a:rPr lang="hr-HR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Nijagarine</a:t>
            </a:r>
            <a:r>
              <a:rPr lang="hr-HR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slapove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kaskader češko-kanadskog porijekla,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osam godina radio na svojem izumu.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 kapsuli koja je zapravo bila samo prilagođena bačva, Souček je  preživio pad niz </a:t>
            </a:r>
            <a:r>
              <a:rPr lang="hr-HR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Nijagarine</a:t>
            </a:r>
            <a:r>
              <a:rPr lang="hr-HR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slapove,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19. siječnja 1985. nagovorio jednu tvrtku da mu financira pad kapsulom s vrha stadiona u Houstonu.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6945A6D-4144-4510-9411-024AA5C3A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284" y="174317"/>
            <a:ext cx="4046376" cy="2696530"/>
          </a:xfrm>
          <a:prstGeom prst="rect">
            <a:avLst/>
          </a:prstGeom>
        </p:spPr>
      </p:pic>
      <p:sp>
        <p:nvSpPr>
          <p:cNvPr id="32" name="TekstniOkvir 31">
            <a:extLst>
              <a:ext uri="{FF2B5EF4-FFF2-40B4-BE49-F238E27FC236}">
                <a16:creationId xmlns:a16="http://schemas.microsoft.com/office/drawing/2014/main" xmlns="" id="{D1C6B127-9EDD-4B0C-9EA5-257BD10E2939}"/>
              </a:ext>
            </a:extLst>
          </p:cNvPr>
          <p:cNvSpPr txBox="1"/>
          <p:nvPr/>
        </p:nvSpPr>
        <p:spPr>
          <a:xfrm>
            <a:off x="7935284" y="2909624"/>
            <a:ext cx="386794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00" dirty="0"/>
              <a:t>Autor </a:t>
            </a:r>
            <a:r>
              <a:rPr lang="hr-HR" sz="1000" dirty="0" err="1"/>
              <a:t>special</a:t>
            </a:r>
            <a:r>
              <a:rPr lang="hr-HR" sz="1000" dirty="0"/>
              <a:t> </a:t>
            </a:r>
            <a:r>
              <a:rPr lang="hr-HR" sz="1000" dirty="0" err="1"/>
              <a:t>commission</a:t>
            </a:r>
            <a:r>
              <a:rPr lang="hr-HR" sz="1000" dirty="0"/>
              <a:t>(</a:t>
            </a:r>
            <a:r>
              <a:rPr lang="hr-HR" sz="1000" dirty="0" err="1"/>
              <a:t>of</a:t>
            </a:r>
            <a:r>
              <a:rPr lang="hr-HR" sz="1000" dirty="0"/>
              <a:t> </a:t>
            </a:r>
            <a:r>
              <a:rPr lang="hr-HR" sz="1000" dirty="0" err="1"/>
              <a:t>code</a:t>
            </a:r>
            <a:r>
              <a:rPr lang="hr-HR" sz="1000" dirty="0"/>
              <a:t>): SVG </a:t>
            </a:r>
            <a:r>
              <a:rPr lang="hr-HR" sz="1000" dirty="0" err="1"/>
              <a:t>version</a:t>
            </a:r>
            <a:r>
              <a:rPr lang="hr-HR" sz="1000" dirty="0"/>
              <a:t> </a:t>
            </a:r>
            <a:r>
              <a:rPr lang="hr-HR" sz="1000" dirty="0" err="1"/>
              <a:t>by</a:t>
            </a:r>
            <a:r>
              <a:rPr lang="hr-HR" sz="1000" dirty="0"/>
              <a:t> </a:t>
            </a:r>
            <a:r>
              <a:rPr lang="hr-HR" sz="1000" dirty="0" err="1"/>
              <a:t>cs</a:t>
            </a:r>
            <a:r>
              <a:rPr lang="hr-HR" sz="1000" dirty="0"/>
              <a:t>:-</a:t>
            </a:r>
            <a:r>
              <a:rPr lang="hr-HR" sz="1000" dirty="0" err="1"/>
              <a:t>xfi</a:t>
            </a:r>
            <a:r>
              <a:rPr lang="hr-HR" sz="1000" dirty="0"/>
              <a:t>-.</a:t>
            </a:r>
            <a:r>
              <a:rPr lang="hr-HR" sz="1000" dirty="0" err="1"/>
              <a:t>Colors</a:t>
            </a:r>
            <a:r>
              <a:rPr lang="hr-HR" sz="1000" dirty="0"/>
              <a:t> </a:t>
            </a:r>
            <a:r>
              <a:rPr lang="hr-HR" sz="1000" dirty="0" err="1"/>
              <a:t>according</a:t>
            </a:r>
            <a:r>
              <a:rPr lang="hr-HR" sz="1000" dirty="0"/>
              <a:t> to </a:t>
            </a:r>
            <a:r>
              <a:rPr lang="hr-HR" sz="1000" dirty="0" err="1"/>
              <a:t>Appendix</a:t>
            </a:r>
            <a:r>
              <a:rPr lang="hr-HR" sz="1000" dirty="0"/>
              <a:t> No. 3 </a:t>
            </a:r>
            <a:r>
              <a:rPr lang="hr-HR" sz="1000" dirty="0" err="1"/>
              <a:t>of</a:t>
            </a:r>
            <a:r>
              <a:rPr lang="hr-HR" sz="1000" dirty="0"/>
              <a:t> </a:t>
            </a:r>
            <a:r>
              <a:rPr lang="hr-HR" sz="1000" dirty="0" err="1"/>
              <a:t>czech</a:t>
            </a:r>
            <a:r>
              <a:rPr lang="hr-HR" sz="1000" dirty="0"/>
              <a:t> </a:t>
            </a:r>
            <a:r>
              <a:rPr lang="hr-HR" sz="1000" dirty="0" err="1"/>
              <a:t>legal</a:t>
            </a:r>
            <a:r>
              <a:rPr lang="hr-HR" sz="1000" dirty="0"/>
              <a:t> </a:t>
            </a:r>
            <a:r>
              <a:rPr lang="hr-HR" sz="1000" dirty="0" err="1"/>
              <a:t>Act</a:t>
            </a:r>
            <a:r>
              <a:rPr lang="hr-HR" sz="1000" dirty="0"/>
              <a:t> 3/1993. </a:t>
            </a:r>
            <a:r>
              <a:rPr lang="hr-HR" sz="1000" dirty="0" err="1"/>
              <a:t>cs:Zirland</a:t>
            </a:r>
            <a:r>
              <a:rPr lang="hr-HR" sz="1000" dirty="0"/>
              <a:t>. - -</a:t>
            </a:r>
            <a:r>
              <a:rPr lang="hr-HR" sz="1000" dirty="0" err="1"/>
              <a:t>xfi</a:t>
            </a:r>
            <a:r>
              <a:rPr lang="hr-HR" sz="1000" dirty="0"/>
              <a:t>-&amp;#039;s file-</a:t>
            </a:r>
            <a:r>
              <a:rPr lang="hr-HR" sz="1000" dirty="0" err="1"/>
              <a:t>xfi</a:t>
            </a:r>
            <a:r>
              <a:rPr lang="hr-HR" sz="1000" dirty="0"/>
              <a:t>-&amp;#039;s </a:t>
            </a:r>
            <a:r>
              <a:rPr lang="hr-HR" sz="1000" dirty="0" err="1"/>
              <a:t>codeZirland</a:t>
            </a:r>
            <a:r>
              <a:rPr lang="hr-HR" sz="1000" dirty="0"/>
              <a:t>&amp;#039;s </a:t>
            </a:r>
            <a:r>
              <a:rPr lang="hr-HR" sz="1000" dirty="0" err="1"/>
              <a:t>codes</a:t>
            </a:r>
            <a:r>
              <a:rPr lang="hr-HR" sz="1000" dirty="0"/>
              <a:t> </a:t>
            </a:r>
            <a:r>
              <a:rPr lang="hr-HR" sz="1000" dirty="0" err="1"/>
              <a:t>of</a:t>
            </a:r>
            <a:r>
              <a:rPr lang="hr-HR" sz="1000" dirty="0"/>
              <a:t> </a:t>
            </a:r>
            <a:r>
              <a:rPr lang="hr-HR" sz="1000" dirty="0" err="1"/>
              <a:t>colors</a:t>
            </a:r>
            <a:r>
              <a:rPr lang="hr-HR" sz="1000" dirty="0"/>
              <a:t>, Javno vlasništvo, https://commons.wikimedia.org/w/index.php?curid=432452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42126BB-EF4E-400A-B461-8EF6419EA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7306" y="4208804"/>
            <a:ext cx="1750911" cy="215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46014"/>
      </p:ext>
    </p:extLst>
  </p:cSld>
  <p:clrMapOvr>
    <a:masterClrMapping/>
  </p:clrMapOvr>
</p:sld>
</file>

<file path=ppt/theme/theme1.xml><?xml version="1.0" encoding="utf-8"?>
<a:theme xmlns:a="http://schemas.openxmlformats.org/drawingml/2006/main" name="Isječak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206</TotalTime>
  <Words>340</Words>
  <Application>Microsoft Office PowerPoint</Application>
  <PresentationFormat>Prilagođeno</PresentationFormat>
  <Paragraphs>22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Isječak</vt:lpstr>
      <vt:lpstr>Češki izumi i izumitelji</vt:lpstr>
      <vt:lpstr>Joseph Ludwig Franz Ressel </vt:lpstr>
      <vt:lpstr>Brodski propeler</vt:lpstr>
      <vt:lpstr>Jozef Bozek - Josef Božek</vt:lpstr>
      <vt:lpstr>PowerPointova prezentacija</vt:lpstr>
      <vt:lpstr>Karel Souček,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Češki izumi i izumitelji</dc:title>
  <dc:creator>Zvonko Koprivnjak</dc:creator>
  <cp:lastModifiedBy>admin</cp:lastModifiedBy>
  <cp:revision>5</cp:revision>
  <cp:lastPrinted>2021-04-21T09:48:35Z</cp:lastPrinted>
  <dcterms:created xsi:type="dcterms:W3CDTF">2021-04-19T18:07:59Z</dcterms:created>
  <dcterms:modified xsi:type="dcterms:W3CDTF">2021-04-21T12:26:48Z</dcterms:modified>
</cp:coreProperties>
</file>